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1" r:id="rId7"/>
    <p:sldId id="265" r:id="rId8"/>
    <p:sldId id="266" r:id="rId9"/>
  </p:sldIdLst>
  <p:sldSz cx="12192000" cy="6858000"/>
  <p:notesSz cx="6858000" cy="9144000"/>
  <p:embeddedFontLst>
    <p:embeddedFont>
      <p:font typeface="Open Sans" panose="020B0606030504020204" pitchFamily="34" charset="0"/>
      <p:regular r:id="rId10"/>
      <p:bold r:id="rId11"/>
      <p:italic r:id="rId12"/>
      <p:bold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052B"/>
    <a:srgbClr val="E4A929"/>
    <a:srgbClr val="FE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5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ABD913-0741-B131-861B-EEF39D014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021A4A1-9AEB-478C-ECD7-285540DD1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482954-9B63-CCD5-400E-5D9B0571F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CECB7C-F11C-A4FB-E22C-E286F878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1C1EA8-33F1-1E3C-F8A4-88DBDE602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49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F33CC3-701B-57BD-43E9-0D33521F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6E0E7B-BF9D-5701-D3C2-BE6F14C54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207836-95AC-64E0-6F64-678B16808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C6FEC7-FB14-957B-3B79-7C4EEBB6B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320EF9-9233-C85E-86B1-3E9B50B7C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7367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34B3739-5DFC-F45A-6CD5-1609AE246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2BACDA4-420D-D9AA-A936-C80D17FB0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EEB401-010D-5513-936F-B601545D2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0F8D9C1-7C79-D7EC-F413-81913A6DF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97D49B-D409-D55C-F215-CEDC9658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798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25F2E4-AB00-C8F4-1EA6-6A542763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689647-36F0-FBA5-CD85-019BF3744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0165E1-44C3-9695-7902-1E6ABA339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291D69-069A-798A-AA53-BAFE6AE8E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3E3A09-6094-855E-01FF-C838040B5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169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DAE9DC-29C3-A12B-EE18-1FD4BBC23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8791CD-C9F5-B54D-7777-F71A00936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FAAF1F-8D1E-45EC-EDA7-1046E1B1B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AA885D-D420-1D00-DE9F-6A30BC8C1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5FF235-4C3F-AB6A-5752-140BC5DA1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0673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FDB639-C3AC-F253-F80C-2C183B7B4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4CE4F7-A2F4-0D33-3385-48EBAF5EB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B81905A-97DE-EED4-2E05-D0DE85B9DD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3E8F087-2A2F-F43A-D954-87B696F25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B57BAD-1676-9C8C-22D9-97F21FF1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61FDDDF-C4F8-93D1-F1A4-D3B070092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5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9C157F-37A8-A3CB-D6D0-8D3E50FDD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BACA5DD-F943-FA2B-4C4C-A0A45F9B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E64EAE3-A791-F5B6-BA2E-CE0DAA1AE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C6CB3AA-550F-D005-394A-67F99B012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DE261BF-33E5-E37B-0329-DADB86B9A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1E87029-DC5C-064A-DFAF-C89466614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0391726-4DDE-5508-FE0E-C7D8CB25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9F04912-52CB-837C-2408-C18B43D0A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3978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227406-63B0-D5DF-0B66-2A028EEC7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87EF740-EC7A-03A2-8166-D773FF5D2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1810930-C0F8-9F39-7569-001406B2C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AC14E58-B9BE-23CE-8B86-DE3C31DC5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019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6FE66BD-57A6-BA1B-D439-4CDA8BFA9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A84F612-ACC3-A8AE-883F-D9F2EAAD9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AEC8B7-D47D-2562-3774-757A82AEB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038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F146F1-79FE-9165-A5BF-41FCDF47E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46BB17-8583-E724-4E46-0029209AB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14B9ED-946B-161E-AE04-96320F36E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61ECE5D-AD12-3A4D-D370-56C34F4D5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788EFA-0B8E-4315-F5D7-2EDC5A67A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D71DFDC-43EB-301B-3664-340A23BAC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0901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766DAB-E7A7-7887-1EFD-41A467204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07C9021-3B3C-56BE-1EF3-24CAC83089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7656D03-9A2A-8365-C01B-FFAC799BD9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06A5BD-0D63-AC76-EA93-4284CF935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1391E0F-1C86-3AB5-D0E0-9C6DCEC39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DAF417-745E-DEDA-2A57-E59D80160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834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A0D535C-B8CB-FF80-7E35-93C8BA317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9759966-C794-8F57-A17D-4742A910F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B361A4-0B5B-7064-34EE-5E29CAD38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4DD52-110D-4EEF-AD7E-336A4AB46421}" type="datetimeFigureOut">
              <a:rPr lang="pt-BR" smtClean="0"/>
              <a:t>20/05/2024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D16AAF-A992-A88A-A9A4-3B83852101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00B060-CAE0-A539-3862-DD933C4FD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2FA00-C944-4116-B317-94D1E4C02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50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1.png"/><Relationship Id="rId4" Type="http://schemas.openxmlformats.org/officeDocument/2006/relationships/image" Target="../media/image4.sv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omercial@aaftransportes.com.br" TargetMode="External"/><Relationship Id="rId4" Type="http://schemas.openxmlformats.org/officeDocument/2006/relationships/hyperlink" Target="https://www.aaftransportes.com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ECC094C6-69DE-4965-3728-D0EF9625C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0332" y="1669869"/>
            <a:ext cx="6011336" cy="351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781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áfico 9">
            <a:extLst>
              <a:ext uri="{FF2B5EF4-FFF2-40B4-BE49-F238E27FC236}">
                <a16:creationId xmlns:a16="http://schemas.microsoft.com/office/drawing/2014/main" id="{D5CC4E12-6B92-AECB-00DF-266AC1F97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0" y="4232365"/>
            <a:ext cx="12252960" cy="2751909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F3DEAE0C-DED0-2C1A-BCC0-451BAF612F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9535" y="5537675"/>
            <a:ext cx="1691175" cy="992342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31C0F0E0-1496-7B04-5570-30FA16DE8AAD}"/>
              </a:ext>
            </a:extLst>
          </p:cNvPr>
          <p:cNvSpPr txBox="1"/>
          <p:nvPr/>
        </p:nvSpPr>
        <p:spPr>
          <a:xfrm>
            <a:off x="4215293" y="1230761"/>
            <a:ext cx="3761414" cy="718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900"/>
              </a:spcBef>
              <a:spcAft>
                <a:spcPts val="0"/>
              </a:spcAft>
            </a:pPr>
            <a:r>
              <a:rPr lang="pt-BR" sz="4000" b="1" dirty="0">
                <a:solidFill>
                  <a:srgbClr val="0C052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QUEM SOMOS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91FB9A2-D373-F2DD-B3FF-4D7F5BE843CF}"/>
              </a:ext>
            </a:extLst>
          </p:cNvPr>
          <p:cNvSpPr txBox="1"/>
          <p:nvPr/>
        </p:nvSpPr>
        <p:spPr>
          <a:xfrm>
            <a:off x="1532040" y="2732238"/>
            <a:ext cx="9127921" cy="1393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pt-BR" sz="2000" dirty="0">
                <a:solidFill>
                  <a:srgbClr val="0C052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pt-BR" sz="2000" b="1" dirty="0">
                <a:solidFill>
                  <a:srgbClr val="0C052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AAF Transportes Ltda </a:t>
            </a:r>
            <a:r>
              <a:rPr lang="pt-BR" sz="2000" dirty="0">
                <a:solidFill>
                  <a:srgbClr val="0C052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uma empresa de transportes rodoviários de cargas com sede em São Paulo, SP. Fundada em 28 de Junho de 2023, com o propósito de oferecer soluções logísticas eficientes e confiáveis para nossos clientes. </a:t>
            </a:r>
          </a:p>
        </p:txBody>
      </p:sp>
    </p:spTree>
    <p:extLst>
      <p:ext uri="{BB962C8B-B14F-4D97-AF65-F5344CB8AC3E}">
        <p14:creationId xmlns:p14="http://schemas.microsoft.com/office/powerpoint/2010/main" val="3217905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412B3-82C9-CFE1-7FA5-60271F67E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AE88DC72-670A-6F92-5360-630E27542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-1"/>
            <a:ext cx="12191999" cy="176511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D1A1A8C-0366-A39E-E5D7-7D52DFF0F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197" y="1941804"/>
            <a:ext cx="3148800" cy="4723200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99217E16-E619-CFF3-F2ED-B535A97CF0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30430" y="327983"/>
            <a:ext cx="1691175" cy="99234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651B9BF-08C2-19A6-D9EA-F5B6FB25E468}"/>
              </a:ext>
            </a:extLst>
          </p:cNvPr>
          <p:cNvSpPr txBox="1"/>
          <p:nvPr/>
        </p:nvSpPr>
        <p:spPr>
          <a:xfrm>
            <a:off x="4763898" y="716401"/>
            <a:ext cx="2664204" cy="718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900"/>
              </a:spcBef>
            </a:pPr>
            <a:r>
              <a:rPr lang="pt-BR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SERVIÇO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D1777FD-6C5C-B8D6-30FA-B1E061C96796}"/>
              </a:ext>
            </a:extLst>
          </p:cNvPr>
          <p:cNvSpPr txBox="1"/>
          <p:nvPr/>
        </p:nvSpPr>
        <p:spPr>
          <a:xfrm>
            <a:off x="854037" y="2481513"/>
            <a:ext cx="7308451" cy="606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6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Transporte Rodoviário de Cargas</a:t>
            </a:r>
            <a:r>
              <a:rPr lang="pt-BR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Atuamos em rotas de curta, média e longa distância, buscando pontualidade e segurança.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90C806A-BDA6-87C7-D94A-48918626444A}"/>
              </a:ext>
            </a:extLst>
          </p:cNvPr>
          <p:cNvSpPr txBox="1"/>
          <p:nvPr/>
        </p:nvSpPr>
        <p:spPr>
          <a:xfrm>
            <a:off x="854037" y="3386367"/>
            <a:ext cx="7308451" cy="1133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6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Transporte Aduaneiro</a:t>
            </a:r>
            <a:r>
              <a:rPr lang="pt-BR" sz="16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Somos homologados pela Receita Federal do Brasil para atuarmos no transporte de cargas de importação e exportação entre recintos aduaneiros, portos, aeroportos e </a:t>
            </a:r>
            <a:r>
              <a:rPr lang="pt-BR" sz="16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EADI’s</a:t>
            </a:r>
            <a:r>
              <a:rPr lang="pt-BR" sz="16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no regime de declaração de trânsito aduaneiro (DTA).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3E5608E-60E4-33C0-D216-F2FE7E8C38CC}"/>
              </a:ext>
            </a:extLst>
          </p:cNvPr>
          <p:cNvSpPr txBox="1"/>
          <p:nvPr/>
        </p:nvSpPr>
        <p:spPr>
          <a:xfrm>
            <a:off x="854037" y="4818610"/>
            <a:ext cx="7308451" cy="1133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6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Transporte para E-commerce</a:t>
            </a:r>
            <a:r>
              <a:rPr lang="pt-BR" sz="16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Transferências de cargas entre centros de distribuições, em atendimento a empresas de comércio eletrônico, aplicando soluções logísticas para viabilizar agilidade no processo de entrega.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50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53823-8206-E5CD-39B2-2F44C8B1A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6D372B2-AA16-AC16-BD84-7CAFFEF4C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219" y="-615207"/>
            <a:ext cx="5313239" cy="8502984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8737E62F-FA6C-730C-EC36-2C81042D529F}"/>
              </a:ext>
            </a:extLst>
          </p:cNvPr>
          <p:cNvSpPr txBox="1"/>
          <p:nvPr/>
        </p:nvSpPr>
        <p:spPr>
          <a:xfrm>
            <a:off x="1092239" y="3284735"/>
            <a:ext cx="4289658" cy="17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rgbClr val="0C052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Porto de Santos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rgbClr val="0C052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Aeroporto Internacional de Guarulhos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600" b="0" i="0" dirty="0">
                <a:solidFill>
                  <a:srgbClr val="0C052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Aeroporto Internacional de Viracopos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sz="1600" dirty="0" err="1">
                <a:solidFill>
                  <a:srgbClr val="0C052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EADIs</a:t>
            </a:r>
            <a:endParaRPr lang="pt-BR" sz="1600" b="0" i="0" dirty="0">
              <a:solidFill>
                <a:srgbClr val="0C052B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buFont typeface="+mj-lt"/>
              <a:buAutoNum type="arabicPeriod"/>
            </a:pPr>
            <a:endParaRPr lang="pt-BR" b="0" i="0" dirty="0">
              <a:solidFill>
                <a:srgbClr val="0C052B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pt-BR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ED77872-EEC6-002D-78EF-42A152BE9DDA}"/>
              </a:ext>
            </a:extLst>
          </p:cNvPr>
          <p:cNvSpPr/>
          <p:nvPr/>
        </p:nvSpPr>
        <p:spPr>
          <a:xfrm>
            <a:off x="9915787" y="0"/>
            <a:ext cx="2276213" cy="6858000"/>
          </a:xfrm>
          <a:prstGeom prst="rect">
            <a:avLst/>
          </a:prstGeom>
          <a:solidFill>
            <a:srgbClr val="0C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C1D79F22-890C-961F-DC10-397C283CD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2644" y="4232217"/>
            <a:ext cx="246033" cy="32804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FC2C581B-1323-9CB4-A198-F826ABB00F0A}"/>
              </a:ext>
            </a:extLst>
          </p:cNvPr>
          <p:cNvSpPr txBox="1"/>
          <p:nvPr/>
        </p:nvSpPr>
        <p:spPr>
          <a:xfrm>
            <a:off x="1267599" y="716401"/>
            <a:ext cx="2777698" cy="718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900"/>
              </a:spcBef>
            </a:pPr>
            <a:r>
              <a:rPr lang="pt-BR" sz="4000" b="1" dirty="0">
                <a:solidFill>
                  <a:srgbClr val="0C052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ATUAÇÃO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0DFEC426-D9D6-2C8F-9E58-D51992CE5C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 flipH="1">
            <a:off x="6114257" y="2614000"/>
            <a:ext cx="6891555" cy="1647990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3885F3A5-65F1-E415-0A13-0A6317B82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15859" y="4396240"/>
            <a:ext cx="246033" cy="328045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63A26528-203B-DA85-C473-0C35FE63E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9826" y="4808424"/>
            <a:ext cx="246033" cy="328045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F3D3C112-1054-813C-DAA0-5A346628C88A}"/>
              </a:ext>
            </a:extLst>
          </p:cNvPr>
          <p:cNvSpPr txBox="1"/>
          <p:nvPr/>
        </p:nvSpPr>
        <p:spPr>
          <a:xfrm>
            <a:off x="998929" y="1766141"/>
            <a:ext cx="3315039" cy="869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pt-BR" sz="16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Atuamos à partir dos principais portos e aeroportos d</a:t>
            </a:r>
            <a:r>
              <a:rPr lang="pt-BR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estado</a:t>
            </a:r>
            <a:r>
              <a:rPr lang="pt-BR" sz="16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São Paulo</a:t>
            </a:r>
            <a:r>
              <a:rPr lang="pt-BR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4B6FD68A-E2CC-DCD8-C5FB-D39148036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52431" y="5014419"/>
            <a:ext cx="246033" cy="32804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CB892758-4EBB-62CD-6A4D-0748EA57C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29914" y="4475910"/>
            <a:ext cx="246033" cy="32804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75A69679-8ACE-F8D3-86F2-671C37824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8901" y="4658642"/>
            <a:ext cx="246033" cy="328045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7BB47594-39C0-DC44-5543-D58857BBBC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03960" y="5537675"/>
            <a:ext cx="1691175" cy="99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7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34A28-D891-8ECA-4091-BB349DE24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D25B2A5C-6EF0-699C-DD33-4FC8E918C3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8" r="22164"/>
          <a:stretch/>
        </p:blipFill>
        <p:spPr>
          <a:xfrm>
            <a:off x="6551801" y="-3959"/>
            <a:ext cx="5640199" cy="685800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843970F4-C8E5-EA14-580E-82355684916B}"/>
              </a:ext>
            </a:extLst>
          </p:cNvPr>
          <p:cNvSpPr/>
          <p:nvPr/>
        </p:nvSpPr>
        <p:spPr>
          <a:xfrm>
            <a:off x="-39150" y="-20737"/>
            <a:ext cx="6649675" cy="6891556"/>
          </a:xfrm>
          <a:prstGeom prst="rect">
            <a:avLst/>
          </a:prstGeom>
          <a:solidFill>
            <a:srgbClr val="0C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22F61A16-CD47-8A6B-A7A7-59599AD84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9535" y="5537675"/>
            <a:ext cx="1691175" cy="992342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1345C70C-F604-AD69-4927-BFBD0D9CBCCF}"/>
              </a:ext>
            </a:extLst>
          </p:cNvPr>
          <p:cNvSpPr txBox="1"/>
          <p:nvPr/>
        </p:nvSpPr>
        <p:spPr>
          <a:xfrm>
            <a:off x="2254715" y="716401"/>
            <a:ext cx="2061944" cy="718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900"/>
              </a:spcBef>
            </a:pPr>
            <a:r>
              <a:rPr lang="pt-BR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FROTA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3C13D0C-2299-9F7C-3248-ABE91A12A95D}"/>
              </a:ext>
            </a:extLst>
          </p:cNvPr>
          <p:cNvSpPr txBox="1"/>
          <p:nvPr/>
        </p:nvSpPr>
        <p:spPr>
          <a:xfrm>
            <a:off x="854037" y="1911062"/>
            <a:ext cx="5362205" cy="1133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pt-BR" sz="16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Atuamos com frota mista, contando com veículos próprios e subcontratados, todos equipados com moderna tecnologia para garantir eficiência em nossas operações.</a:t>
            </a:r>
            <a:endParaRPr lang="pt-BR" sz="1400" dirty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853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8DC20-CAE5-77D3-017A-65DD48C16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1D091C07-2545-938F-E709-1490B63F24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87" r="13806"/>
          <a:stretch/>
        </p:blipFill>
        <p:spPr>
          <a:xfrm>
            <a:off x="0" y="3958"/>
            <a:ext cx="4164844" cy="685800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1999771A-CD08-91C8-AA83-2A634D689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30430" y="5537675"/>
            <a:ext cx="1691175" cy="992342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FA0EF388-5CC6-1CE3-DE2F-E5FCCD95CE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-6174" y="2644276"/>
            <a:ext cx="6891556" cy="1577365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3DF024B5-BE27-F6F5-55AA-67E08423A638}"/>
              </a:ext>
            </a:extLst>
          </p:cNvPr>
          <p:cNvSpPr/>
          <p:nvPr/>
        </p:nvSpPr>
        <p:spPr>
          <a:xfrm>
            <a:off x="4127618" y="-20737"/>
            <a:ext cx="8064382" cy="6891556"/>
          </a:xfrm>
          <a:prstGeom prst="rect">
            <a:avLst/>
          </a:prstGeom>
          <a:solidFill>
            <a:srgbClr val="0C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62AB728-73D5-BFFD-4404-88F5637D374C}"/>
              </a:ext>
            </a:extLst>
          </p:cNvPr>
          <p:cNvSpPr txBox="1"/>
          <p:nvPr/>
        </p:nvSpPr>
        <p:spPr>
          <a:xfrm>
            <a:off x="6096000" y="716401"/>
            <a:ext cx="4894627" cy="718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900"/>
              </a:spcBef>
            </a:pPr>
            <a:r>
              <a:rPr lang="pt-BR" sz="4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DIFERENCIAIS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3D36171-E3EF-AF46-AE41-B56A43098CCC}"/>
              </a:ext>
            </a:extLst>
          </p:cNvPr>
          <p:cNvSpPr txBox="1"/>
          <p:nvPr/>
        </p:nvSpPr>
        <p:spPr>
          <a:xfrm>
            <a:off x="4299116" y="1718115"/>
            <a:ext cx="7286080" cy="3734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6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Premissas:</a:t>
            </a:r>
            <a:r>
              <a:rPr lang="pt-BR" sz="16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Dignidade, respeito, integridade, profissionalismo, legalidade, segurança, sustentabilidade e ética.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6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Confiabilidade e Qualidade</a:t>
            </a:r>
            <a:r>
              <a:rPr lang="pt-BR" sz="16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Corpo de Diretores com acervo de décadas</a:t>
            </a:r>
            <a:r>
              <a:rPr lang="pt-BR" sz="16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sz="16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experiência atuando no setor, profissionais qualificados em constante capacitação para aprimoramento de suas habilidades técnicas e operacionais.</a:t>
            </a:r>
          </a:p>
          <a:p>
            <a:pPr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pt-BR" sz="16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6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Atendimento Personalizado</a:t>
            </a:r>
            <a:r>
              <a:rPr lang="pt-BR" sz="16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Profissionais disponíveis para o atendimento individualizado no fornecimento de informações, esclarecimento de dúvidas e atualizações de etapas de cada processo.</a:t>
            </a:r>
          </a:p>
        </p:txBody>
      </p:sp>
    </p:spTree>
    <p:extLst>
      <p:ext uri="{BB962C8B-B14F-4D97-AF65-F5344CB8AC3E}">
        <p14:creationId xmlns:p14="http://schemas.microsoft.com/office/powerpoint/2010/main" val="443732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AE7DB-A7F4-8762-8C2D-7F98BC0DA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128FB3C5-0CAF-B4A4-E65A-9A05F26AD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858" y="2273333"/>
            <a:ext cx="2213617" cy="1662301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2ADDF50A-33CE-5BBD-2C7D-C0AC04BFE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 flipH="1">
            <a:off x="-1444532" y="2588227"/>
            <a:ext cx="6891560" cy="1647990"/>
          </a:xfrm>
          <a:prstGeom prst="rect">
            <a:avLst/>
          </a:prstGeom>
        </p:spPr>
      </p:pic>
      <p:sp>
        <p:nvSpPr>
          <p:cNvPr id="43" name="Retângulo 42">
            <a:extLst>
              <a:ext uri="{FF2B5EF4-FFF2-40B4-BE49-F238E27FC236}">
                <a16:creationId xmlns:a16="http://schemas.microsoft.com/office/drawing/2014/main" id="{5C1FF7DE-A57F-5C2E-473A-4F4D7C3FD93C}"/>
              </a:ext>
            </a:extLst>
          </p:cNvPr>
          <p:cNvSpPr/>
          <p:nvPr/>
        </p:nvSpPr>
        <p:spPr>
          <a:xfrm>
            <a:off x="0" y="0"/>
            <a:ext cx="1241571" cy="6858000"/>
          </a:xfrm>
          <a:prstGeom prst="rect">
            <a:avLst/>
          </a:prstGeom>
          <a:solidFill>
            <a:srgbClr val="0C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B13A3C71-59FC-082E-23D8-1A28B6EAA49C}"/>
              </a:ext>
            </a:extLst>
          </p:cNvPr>
          <p:cNvSpPr txBox="1"/>
          <p:nvPr/>
        </p:nvSpPr>
        <p:spPr>
          <a:xfrm>
            <a:off x="5207522" y="716401"/>
            <a:ext cx="4894627" cy="718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900"/>
              </a:spcBef>
            </a:pPr>
            <a:r>
              <a:rPr lang="pt-BR" sz="4000" b="1" dirty="0">
                <a:solidFill>
                  <a:srgbClr val="0C052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CERTIFICAÇÕES</a:t>
            </a:r>
          </a:p>
        </p:txBody>
      </p:sp>
      <p:pic>
        <p:nvPicPr>
          <p:cNvPr id="45" name="Gráfico 44">
            <a:extLst>
              <a:ext uri="{FF2B5EF4-FFF2-40B4-BE49-F238E27FC236}">
                <a16:creationId xmlns:a16="http://schemas.microsoft.com/office/drawing/2014/main" id="{BFD7768F-7B1F-8453-12EB-88C1D55716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9535" y="5537675"/>
            <a:ext cx="1691175" cy="99234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DD8EA95-2689-E6E5-0CF4-D6F738633F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116" y="4380026"/>
            <a:ext cx="2315297" cy="231529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D9A5455-AE75-FAFA-F2D3-582A98D0E8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219" y="4253488"/>
            <a:ext cx="1504529" cy="180543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C2FB2F8-868F-C825-D661-BBC3AA2F2AC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7" t="36969" r="1515" b="29123"/>
          <a:stretch/>
        </p:blipFill>
        <p:spPr>
          <a:xfrm>
            <a:off x="3311005" y="2732700"/>
            <a:ext cx="2241419" cy="944900"/>
          </a:xfrm>
          <a:prstGeom prst="rect">
            <a:avLst/>
          </a:prstGeom>
        </p:spPr>
      </p:pic>
      <p:pic>
        <p:nvPicPr>
          <p:cNvPr id="1026" name="Picture 2" descr="Receita Federal Logo – PNG e Vetor – Download de Logo">
            <a:extLst>
              <a:ext uri="{FF2B5EF4-FFF2-40B4-BE49-F238E27FC236}">
                <a16:creationId xmlns:a16="http://schemas.microsoft.com/office/drawing/2014/main" id="{5F42980C-CD77-F899-FAFF-E3182C76C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917" y="4010161"/>
            <a:ext cx="2724414" cy="272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1A975066-2099-BD2C-F2FB-1EE2B805F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034" y="2583171"/>
            <a:ext cx="2315297" cy="116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315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A5DD9-F7A7-9960-A570-55FDD467F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531704E0-FB6B-EF68-E251-6F9B372F4151}"/>
              </a:ext>
            </a:extLst>
          </p:cNvPr>
          <p:cNvSpPr/>
          <p:nvPr/>
        </p:nvSpPr>
        <p:spPr>
          <a:xfrm>
            <a:off x="0" y="4746171"/>
            <a:ext cx="12192000" cy="2111829"/>
          </a:xfrm>
          <a:prstGeom prst="rect">
            <a:avLst/>
          </a:prstGeom>
          <a:solidFill>
            <a:srgbClr val="0C0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C025C51-11C5-AD46-467D-8D757EF2099D}"/>
              </a:ext>
            </a:extLst>
          </p:cNvPr>
          <p:cNvSpPr txBox="1"/>
          <p:nvPr/>
        </p:nvSpPr>
        <p:spPr>
          <a:xfrm>
            <a:off x="1083578" y="5178022"/>
            <a:ext cx="8756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AAF Transportes Rodoviários LTDA - CNPJ: 51.223.835/0001-41 IE: 121.874.854.113 RNTRC: 056070311</a:t>
            </a:r>
          </a:p>
          <a:p>
            <a:r>
              <a:rPr lang="pt-BR" sz="1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Logradouro: Rua Ministro de Godoi, 478 – Conjunto 72 - CEP: 05015-000 – Perdizes – São Paulo – SP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B29D5F92-C0B4-9875-01D0-5E0B5DBBD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19531" y="1056979"/>
            <a:ext cx="4170770" cy="244103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25E0BD8-8A33-2705-10A8-A9438C3EF9CE}"/>
              </a:ext>
            </a:extLst>
          </p:cNvPr>
          <p:cNvSpPr txBox="1"/>
          <p:nvPr/>
        </p:nvSpPr>
        <p:spPr>
          <a:xfrm>
            <a:off x="3856840" y="3856262"/>
            <a:ext cx="44783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u="sng" dirty="0">
                <a:solidFill>
                  <a:srgbClr val="0C052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https://www.aaftransportes.com.br</a:t>
            </a:r>
            <a:r>
              <a:rPr lang="pt-BR" sz="2000" dirty="0">
                <a:solidFill>
                  <a:srgbClr val="0C052B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pt-BR" sz="2000" dirty="0">
              <a:solidFill>
                <a:srgbClr val="0C052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F58B8C9-B49F-A14A-F450-91FC71444D0C}"/>
              </a:ext>
            </a:extLst>
          </p:cNvPr>
          <p:cNvSpPr txBox="1"/>
          <p:nvPr/>
        </p:nvSpPr>
        <p:spPr>
          <a:xfrm>
            <a:off x="1083578" y="5853418"/>
            <a:ext cx="48719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Telefone</a:t>
            </a:r>
            <a:r>
              <a:rPr lang="pt-BR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pt-BR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(11) 2366-5122</a:t>
            </a:r>
            <a:br>
              <a:rPr lang="pt-BR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</a:t>
            </a:r>
            <a:r>
              <a:rPr lang="pt-BR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comercial@aaftransportes.com.br</a:t>
            </a:r>
            <a:endParaRPr lang="pt-BR" sz="18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4279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327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Calibri</vt:lpstr>
      <vt:lpstr>Open Sans</vt:lpstr>
      <vt:lpstr>Calibri Light</vt:lpstr>
      <vt:lpstr>Arial</vt:lpstr>
      <vt:lpstr>Symbol</vt:lpstr>
      <vt:lpstr>Roboto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Danilo</dc:creator>
  <cp:lastModifiedBy>Danilo</cp:lastModifiedBy>
  <cp:revision>14</cp:revision>
  <dcterms:created xsi:type="dcterms:W3CDTF">2024-03-08T11:16:46Z</dcterms:created>
  <dcterms:modified xsi:type="dcterms:W3CDTF">2024-05-20T12:25:31Z</dcterms:modified>
</cp:coreProperties>
</file>